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4028" r:id="rId2"/>
    <p:sldId id="4029" r:id="rId3"/>
    <p:sldId id="4030" r:id="rId4"/>
    <p:sldId id="4024" r:id="rId5"/>
    <p:sldId id="4031" r:id="rId6"/>
    <p:sldId id="4025" r:id="rId7"/>
    <p:sldId id="4040" r:id="rId8"/>
    <p:sldId id="4041" r:id="rId9"/>
    <p:sldId id="4043" r:id="rId10"/>
    <p:sldId id="402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weta Chander" initials="SC" lastIdx="1" clrIdx="0">
    <p:extLst>
      <p:ext uri="{19B8F6BF-5375-455C-9EA6-DF929625EA0E}">
        <p15:presenceInfo xmlns:p15="http://schemas.microsoft.com/office/powerpoint/2012/main" userId="f6494cc9e0c309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4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454A-B50B-99CF-5F2C-9914471B2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E906C5-4742-264F-78E1-18B014E03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54A67-BCE4-0B38-9F85-498463408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1F8AC-443C-1ECA-AB44-6EBF6FD03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DF0F3-AEC5-C9B9-7171-1B6A033D0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84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83F6F-8F6C-7195-27A7-50671BA45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FE7027-CB64-2D79-C450-A50A1A1A5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3577A-646B-877F-ACC8-447532FEA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BA6D9-4ADB-E95F-6717-B7292C01F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0814B-405F-B37D-4F5F-B70E8488D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74CF4-2834-8D90-41B2-3FFB1D4B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2249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C2A8B3-3C5F-769E-BE44-7FCB772A83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CE24B-7910-B2E8-C9C8-E2F93AFB8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D1D4F-E585-8CF2-AC0F-F3EA4F0C4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C96A0-30C4-BF0C-B817-DF0BA33BB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19994-D6D6-8277-D64E-72F4CB96C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93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" y="6778868"/>
            <a:ext cx="12191997" cy="79131"/>
          </a:xfrm>
          <a:prstGeom prst="rect">
            <a:avLst/>
          </a:prstGeom>
          <a:solidFill>
            <a:srgbClr val="ED771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43606C-9B53-79F1-02DD-16BC50BEB5CE}"/>
              </a:ext>
            </a:extLst>
          </p:cNvPr>
          <p:cNvSpPr/>
          <p:nvPr userDrawn="1"/>
        </p:nvSpPr>
        <p:spPr>
          <a:xfrm>
            <a:off x="2078655" y="431018"/>
            <a:ext cx="8107244" cy="46502"/>
          </a:xfrm>
          <a:prstGeom prst="rect">
            <a:avLst/>
          </a:prstGeom>
          <a:solidFill>
            <a:srgbClr val="F47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7FF37-7309-52C1-8095-3F729737C2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5072" y="178307"/>
            <a:ext cx="1547520" cy="4186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48388E-C341-A5AF-55B7-4442EC1A9B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8281" y="178308"/>
            <a:ext cx="1581202" cy="50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31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91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>
          <p15:clr>
            <a:srgbClr val="FBAE40"/>
          </p15:clr>
        </p15:guide>
        <p15:guide id="4" pos="4560">
          <p15:clr>
            <a:srgbClr val="FBAE40"/>
          </p15:clr>
        </p15:guide>
        <p15:guide id="8" orient="horz" pos="184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43DA-CBC5-58B5-65B8-9D38B353F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5CF5-59AF-DD83-C89A-DF31B5195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4E04A-0F9D-BFA3-1170-4193E83A9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989B7-C73D-98DA-3AF0-70E1DF6A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4C7C3-2C9F-8A2C-CC92-9224B93D4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53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F116C-C79E-55DD-9F00-FFDBCF607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E630C-B948-FAC9-6274-CA2DCE44C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3E107-FDF9-7A65-56F5-E97F0661F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5382A-4979-C9DC-A38D-71EEC2F2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4B501-66BB-E071-2D45-786A5032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733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5DFD8-0D14-BAF4-B9E1-9E8435A7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4BAE9-DB1F-171F-6D48-3F467841FF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CAD39-A292-B30E-5E61-53E6C13EC3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CF5A39-F187-8FE8-5DEB-F71006593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0DC70-1010-1A04-FE7B-7DB3E671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68834-3EFD-4C90-DC78-7AB1AA3B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01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3B6E-AAAA-C190-F84C-C7A9E54BF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E850B-3436-7B73-9CAF-6857749DD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40929-494D-74D0-7921-2D938A372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3974FE-72C9-137E-0265-73F50D8D7A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C57EA2-CA11-4B56-861E-239081BE5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3161D1-E209-E17B-7F43-1EA7214E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3D1B75-14EF-E88A-5B4F-ECF203D09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406F7-C76D-E3CE-11A0-2DF7C798A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81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6511-9AF4-26A2-B0E0-2904E16E7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37283-2B3B-38B3-2541-367195BB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109F2-D873-FF79-0EAD-7BB606B35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1DAC8C-10EC-B45D-546A-403F5F417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505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D1B28-282D-9541-5396-99E0DEE59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FACF6-3696-BA79-A674-7B2FB7D6C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AE520-B0BD-9957-B156-89F4DEFC7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C5B5D-0A2A-D9E7-19E8-E963CF0D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85D3D-8D58-9A45-B29D-22587F406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355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B756CC-275B-5F05-BC12-BB1376D40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4A5A5C-6A14-6463-9263-E1C97FDE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8AB0B-4F9E-B3E8-F5BE-48D1A7FC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060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790F-A78E-F728-A554-7D4A7AF1C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C0024-81A1-24AC-3552-CA9CEA7E4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68CF34-E943-6E55-F9DC-69271DB3A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B6FBF-46A8-C3B9-7C32-FF6F9D37E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4E712-4476-5F97-67B0-BBB596A0C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A3B25-9720-6577-0395-9103E7757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3206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9BC712-3CD6-D18D-1483-CAFF2130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7F309-DEC2-2A35-6A1B-36732AEA3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BBC8F-5AA1-6A5F-813E-EC818CB3A0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239EC9-C142-46A2-9EE7-6BAF7D5DF338}" type="datetimeFigureOut">
              <a:rPr lang="en-IN" smtClean="0"/>
              <a:t>17-07-2025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0EE63-802B-29AB-6E8E-2336CA6B49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85C65-30CE-BE4C-6597-F76452533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5F464-475C-44AD-B39D-86A1D68B524E}" type="slidenum">
              <a:rPr lang="en-IN" smtClean="0"/>
              <a:t>‹#›</a:t>
            </a:fld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E00DB2-1B79-F076-988B-189E25D268A4}"/>
              </a:ext>
            </a:extLst>
          </p:cNvPr>
          <p:cNvSpPr/>
          <p:nvPr userDrawn="1"/>
        </p:nvSpPr>
        <p:spPr>
          <a:xfrm>
            <a:off x="2078655" y="431018"/>
            <a:ext cx="8107244" cy="46502"/>
          </a:xfrm>
          <a:prstGeom prst="rect">
            <a:avLst/>
          </a:prstGeom>
          <a:solidFill>
            <a:srgbClr val="F47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E6FB77-67DC-C0AD-16FE-6E68AF2B887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355072" y="178307"/>
            <a:ext cx="1547520" cy="418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ED9CD6-CADD-7BD4-3F8E-872DFDE3128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28281" y="178308"/>
            <a:ext cx="1581202" cy="5054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318C861-1BD5-B856-A0FD-4B28D1D8BE11}"/>
              </a:ext>
            </a:extLst>
          </p:cNvPr>
          <p:cNvSpPr/>
          <p:nvPr userDrawn="1"/>
        </p:nvSpPr>
        <p:spPr>
          <a:xfrm>
            <a:off x="1" y="6778868"/>
            <a:ext cx="12191997" cy="79131"/>
          </a:xfrm>
          <a:prstGeom prst="rect">
            <a:avLst/>
          </a:prstGeom>
          <a:solidFill>
            <a:srgbClr val="ED771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239611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0C57A-EB01-5294-F8AB-F5CA01DD8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5D7C1F-38C2-EC83-159B-3B92D1633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850" y="603452"/>
            <a:ext cx="6152299" cy="611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63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132" y="275187"/>
            <a:ext cx="7379092" cy="14255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686AF2-39B4-83C6-42A1-04B34A3B8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122" y="595206"/>
            <a:ext cx="8379755" cy="599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54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F65C2D-8E06-6A54-EDDF-4C38634BE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5F464-475C-44AD-B39D-86A1D68B524E}" type="slidenum">
              <a:rPr lang="en-IN" smtClean="0"/>
              <a:t>2</a:t>
            </a:fld>
            <a:endParaRPr lang="en-IN"/>
          </a:p>
        </p:txBody>
      </p:sp>
      <p:pic>
        <p:nvPicPr>
          <p:cNvPr id="5" name="Content Placeholder 5" descr="A cover of a book&#10;&#10;Description automatically generated">
            <a:extLst>
              <a:ext uri="{FF2B5EF4-FFF2-40B4-BE49-F238E27FC236}">
                <a16:creationId xmlns:a16="http://schemas.microsoft.com/office/drawing/2014/main" id="{E56EEDD5-8330-2889-ADD3-99F616B0F1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863" r="-2" b="7116"/>
          <a:stretch/>
        </p:blipFill>
        <p:spPr>
          <a:xfrm>
            <a:off x="6096000" y="879076"/>
            <a:ext cx="4768179" cy="475377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969F312-972F-2DA2-491F-3856DB421BB8}"/>
              </a:ext>
            </a:extLst>
          </p:cNvPr>
          <p:cNvSpPr txBox="1">
            <a:spLocks/>
          </p:cNvSpPr>
          <p:nvPr/>
        </p:nvSpPr>
        <p:spPr>
          <a:xfrm>
            <a:off x="577573" y="1161415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00"/>
              <a:t>EDU Revolution: Be the Change</a:t>
            </a:r>
            <a:br>
              <a:rPr lang="en-IN" sz="4200"/>
            </a:br>
            <a:r>
              <a:rPr lang="en-US" sz="4200"/>
              <a:t> </a:t>
            </a:r>
            <a:endParaRPr lang="en-IN" sz="4200" dirty="0"/>
          </a:p>
        </p:txBody>
      </p:sp>
      <p:sp>
        <p:nvSpPr>
          <p:cNvPr id="7" name="Content Placeholder 9">
            <a:extLst>
              <a:ext uri="{FF2B5EF4-FFF2-40B4-BE49-F238E27FC236}">
                <a16:creationId xmlns:a16="http://schemas.microsoft.com/office/drawing/2014/main" id="{ED7F70D0-AD08-C0EE-58FC-18D1155B090C}"/>
              </a:ext>
            </a:extLst>
          </p:cNvPr>
          <p:cNvSpPr txBox="1">
            <a:spLocks/>
          </p:cNvSpPr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b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b="1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Year</a:t>
            </a:r>
          </a:p>
          <a:p>
            <a:r>
              <a:rPr lang="en-IN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Beginning</a:t>
            </a:r>
          </a:p>
          <a:p>
            <a:r>
              <a:rPr lang="en-IN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Excitement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9166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033AD7-3CD5-479C-1D0F-C7102E3A8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FE9157-1F7B-C491-B57F-4A880BAAEF28}"/>
              </a:ext>
            </a:extLst>
          </p:cNvPr>
          <p:cNvSpPr/>
          <p:nvPr/>
        </p:nvSpPr>
        <p:spPr>
          <a:xfrm>
            <a:off x="770562" y="2717178"/>
            <a:ext cx="3154166" cy="18082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600" b="1" dirty="0"/>
              <a:t>Combinational Circuits 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78EC75D-A10A-2225-80E1-E24B63A13A40}"/>
              </a:ext>
            </a:extLst>
          </p:cNvPr>
          <p:cNvSpPr/>
          <p:nvPr/>
        </p:nvSpPr>
        <p:spPr>
          <a:xfrm>
            <a:off x="3924728" y="2980880"/>
            <a:ext cx="1736333" cy="127520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CD0102-549D-2EDA-54A8-3FDA930BB6BD}"/>
              </a:ext>
            </a:extLst>
          </p:cNvPr>
          <p:cNvSpPr/>
          <p:nvPr/>
        </p:nvSpPr>
        <p:spPr>
          <a:xfrm>
            <a:off x="5911065" y="1259455"/>
            <a:ext cx="3602376" cy="44914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Adder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0AC4AAA-7EB8-314B-8434-2E43ED78508A}"/>
              </a:ext>
            </a:extLst>
          </p:cNvPr>
          <p:cNvSpPr/>
          <p:nvPr/>
        </p:nvSpPr>
        <p:spPr>
          <a:xfrm>
            <a:off x="6096000" y="4402464"/>
            <a:ext cx="3520611" cy="46781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De-Multiplexer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2C340E0-C843-042F-57C4-0A7D3AACB513}"/>
              </a:ext>
            </a:extLst>
          </p:cNvPr>
          <p:cNvSpPr/>
          <p:nvPr/>
        </p:nvSpPr>
        <p:spPr>
          <a:xfrm>
            <a:off x="5911065" y="1998909"/>
            <a:ext cx="3520610" cy="44914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Subtractor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6D7DEAE-7312-171C-1E56-E8BE5D31CDB9}"/>
              </a:ext>
            </a:extLst>
          </p:cNvPr>
          <p:cNvSpPr/>
          <p:nvPr/>
        </p:nvSpPr>
        <p:spPr>
          <a:xfrm>
            <a:off x="5911065" y="2754168"/>
            <a:ext cx="3520610" cy="45342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Comparator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7EC4829-4CB8-638B-56E6-33D752FC081A}"/>
              </a:ext>
            </a:extLst>
          </p:cNvPr>
          <p:cNvSpPr/>
          <p:nvPr/>
        </p:nvSpPr>
        <p:spPr>
          <a:xfrm>
            <a:off x="6003532" y="3571121"/>
            <a:ext cx="3520610" cy="467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Multiplexer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FE44E11-9DA5-F46B-DB2A-8B23FC9FC916}"/>
              </a:ext>
            </a:extLst>
          </p:cNvPr>
          <p:cNvSpPr/>
          <p:nvPr/>
        </p:nvSpPr>
        <p:spPr>
          <a:xfrm>
            <a:off x="6209870" y="5233806"/>
            <a:ext cx="3314272" cy="428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Encoder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B74B57-AF0C-5846-3AFB-D60849B15DBF}"/>
              </a:ext>
            </a:extLst>
          </p:cNvPr>
          <p:cNvSpPr/>
          <p:nvPr/>
        </p:nvSpPr>
        <p:spPr>
          <a:xfrm>
            <a:off x="6199169" y="6025735"/>
            <a:ext cx="3314272" cy="428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Decoder</a:t>
            </a:r>
          </a:p>
        </p:txBody>
      </p:sp>
    </p:spTree>
    <p:extLst>
      <p:ext uri="{BB962C8B-B14F-4D97-AF65-F5344CB8AC3E}">
        <p14:creationId xmlns:p14="http://schemas.microsoft.com/office/powerpoint/2010/main" val="4284700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7F1B1-0CD9-D8FF-1714-DED33D594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BF6A62-C565-C6A5-EEB1-F478670AAA67}"/>
              </a:ext>
            </a:extLst>
          </p:cNvPr>
          <p:cNvSpPr txBox="1"/>
          <p:nvPr/>
        </p:nvSpPr>
        <p:spPr>
          <a:xfrm>
            <a:off x="5188111" y="1748672"/>
            <a:ext cx="6617868" cy="2159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sz="3600" b="1" i="0" u="none" strike="noStrike" baseline="0" dirty="0"/>
              <a:t>Revision of last class </a:t>
            </a:r>
            <a:endParaRPr lang="en-IN" sz="3600" b="1" dirty="0"/>
          </a:p>
          <a:p>
            <a:pPr>
              <a:lnSpc>
                <a:spcPct val="200000"/>
              </a:lnSpc>
            </a:pPr>
            <a:r>
              <a:rPr lang="en-IN" sz="3600" b="1" i="0" u="none" strike="noStrike" baseline="0" dirty="0"/>
              <a:t>Comparator</a:t>
            </a:r>
          </a:p>
        </p:txBody>
      </p:sp>
      <p:sp>
        <p:nvSpPr>
          <p:cNvPr id="3" name="Star: 32 Points 2">
            <a:extLst>
              <a:ext uri="{FF2B5EF4-FFF2-40B4-BE49-F238E27FC236}">
                <a16:creationId xmlns:a16="http://schemas.microsoft.com/office/drawing/2014/main" id="{5A2768D3-E9E3-1FBB-2325-88C0933061A8}"/>
              </a:ext>
            </a:extLst>
          </p:cNvPr>
          <p:cNvSpPr/>
          <p:nvPr/>
        </p:nvSpPr>
        <p:spPr>
          <a:xfrm>
            <a:off x="504843" y="941200"/>
            <a:ext cx="3082247" cy="2609636"/>
          </a:xfrm>
          <a:prstGeom prst="star3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/>
              <a:t>Outline</a:t>
            </a: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20561E6E-0863-053B-2E7D-5FD5B97563A0}"/>
              </a:ext>
            </a:extLst>
          </p:cNvPr>
          <p:cNvSpPr/>
          <p:nvPr/>
        </p:nvSpPr>
        <p:spPr>
          <a:xfrm>
            <a:off x="4584700" y="2246018"/>
            <a:ext cx="484632" cy="48463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3F231A10-6631-56BF-639A-E6603840EB68}"/>
              </a:ext>
            </a:extLst>
          </p:cNvPr>
          <p:cNvSpPr/>
          <p:nvPr/>
        </p:nvSpPr>
        <p:spPr>
          <a:xfrm>
            <a:off x="4584700" y="3308520"/>
            <a:ext cx="484632" cy="484632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58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37DDE-98A4-1FCF-A1BC-917C75BEBF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1B90833-0A2F-F28A-6625-A34DB80B2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7046"/>
            <a:ext cx="11676580" cy="97841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</a:rPr>
              <a:t>Magnitude Comparator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AF02CC-8AFA-08E2-BC8F-8EBB14C8C3A1}"/>
              </a:ext>
            </a:extLst>
          </p:cNvPr>
          <p:cNvSpPr txBox="1"/>
          <p:nvPr/>
        </p:nvSpPr>
        <p:spPr>
          <a:xfrm>
            <a:off x="515420" y="1355464"/>
            <a:ext cx="11161160" cy="3185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600" dirty="0"/>
              <a:t>Magnitude Comparator is a digital comparator which has three output terminals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dirty="0"/>
              <a:t>Equality A = B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dirty="0"/>
              <a:t> Greater than A &gt; B 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600" b="1" dirty="0"/>
              <a:t>Less than A &lt; 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868A2-ED60-96E2-C253-48537A8B5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605" y="2333882"/>
            <a:ext cx="3962400" cy="390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30C46-1973-5CFB-89F7-B49A959D5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903057B-74EF-0BA4-7EC2-28393D889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4521"/>
            <a:ext cx="11676580" cy="76671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</a:rPr>
              <a:t>1-bit Magnitude Comparator Circuit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0012A1-86BF-4975-D0B2-56BAB6CFE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07" y="1281266"/>
            <a:ext cx="4888665" cy="2407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C27037-A18C-F279-38B0-DE386332C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2720" y="1048127"/>
            <a:ext cx="2327096" cy="238087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8EB39D-0A19-F3B8-7C93-810557C62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2872" y="1131239"/>
            <a:ext cx="2161167" cy="24247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81620C-F8E3-F687-D7E8-19326BEBA0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418" y="3986374"/>
            <a:ext cx="3521621" cy="242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63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5BA6C-6882-8EC1-6AFA-6DFA8A34F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E2D500E-44F5-5710-B577-EA71301D1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4521"/>
            <a:ext cx="11676580" cy="766718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</a:rPr>
              <a:t>1-bit Magnitude Comparator Circuit</a:t>
            </a:r>
          </a:p>
        </p:txBody>
      </p:sp>
      <p:pic>
        <p:nvPicPr>
          <p:cNvPr id="2" name="Picture 2" descr="Magnitude Comparator STLD/Digital Electronics - Care4you">
            <a:extLst>
              <a:ext uri="{FF2B5EF4-FFF2-40B4-BE49-F238E27FC236}">
                <a16:creationId xmlns:a16="http://schemas.microsoft.com/office/drawing/2014/main" id="{6D796278-D08C-53DD-8CCA-0D72156A1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384" y="1605373"/>
            <a:ext cx="4744290" cy="3609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578518-5EAF-E0A2-FE5A-0063428AD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912" y="1605373"/>
            <a:ext cx="2785418" cy="169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53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8E00A-A5C8-E3BD-136F-033A529E9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2CD8C5-C373-19F4-33B9-B6A1540F64AA}"/>
              </a:ext>
            </a:extLst>
          </p:cNvPr>
          <p:cNvSpPr txBox="1">
            <a:spLocks/>
          </p:cNvSpPr>
          <p:nvPr/>
        </p:nvSpPr>
        <p:spPr>
          <a:xfrm>
            <a:off x="609600" y="1808831"/>
            <a:ext cx="109728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/>
              <a:t>Which one is a basic comparator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a)XOR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b)XNOR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c)AND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d)NAND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6B81BD5-CE83-1F76-A1B6-65F99E487825}"/>
              </a:ext>
            </a:extLst>
          </p:cNvPr>
          <p:cNvSpPr txBox="1">
            <a:spLocks/>
          </p:cNvSpPr>
          <p:nvPr/>
        </p:nvSpPr>
        <p:spPr>
          <a:xfrm>
            <a:off x="0" y="523206"/>
            <a:ext cx="11676580" cy="76671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C00000"/>
                </a:solidFill>
              </a:rPr>
              <a:t>Quick Quiz: Poll</a:t>
            </a:r>
            <a:endParaRPr lang="en-US" sz="1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166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68BC2-11FB-B367-1864-663042D26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132ADBB-E8AB-997B-DF29-297F6570F5E9}"/>
              </a:ext>
            </a:extLst>
          </p:cNvPr>
          <p:cNvSpPr txBox="1">
            <a:spLocks/>
          </p:cNvSpPr>
          <p:nvPr/>
        </p:nvSpPr>
        <p:spPr>
          <a:xfrm>
            <a:off x="0" y="523206"/>
            <a:ext cx="11676580" cy="76671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rgbClr val="C00000"/>
                </a:solidFill>
              </a:rPr>
              <a:t>Solution of Quick Quiz: Poll</a:t>
            </a:r>
            <a:endParaRPr lang="en-US" sz="1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E058B26-42D9-1913-EFF5-DE278F3B101F}"/>
              </a:ext>
            </a:extLst>
          </p:cNvPr>
          <p:cNvSpPr txBox="1">
            <a:spLocks/>
          </p:cNvSpPr>
          <p:nvPr/>
        </p:nvSpPr>
        <p:spPr>
          <a:xfrm>
            <a:off x="423827" y="1808831"/>
            <a:ext cx="109728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Which one is a basic comparator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a)XOR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b)XNOR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c)AND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d)NAND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Answer: a Explanation: Generally, an XNOR outputs high for even number of 1s or all 0s and outputs low for otherwise. Thus, an XNOR gate is a basic comparator, because its output is “1” only if its two input bits are equal.</a:t>
            </a:r>
          </a:p>
        </p:txBody>
      </p:sp>
    </p:spTree>
    <p:extLst>
      <p:ext uri="{BB962C8B-B14F-4D97-AF65-F5344CB8AC3E}">
        <p14:creationId xmlns:p14="http://schemas.microsoft.com/office/powerpoint/2010/main" val="303603932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11620</TotalTime>
  <Words>163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Times New Roman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Magnitude Comparator</vt:lpstr>
      <vt:lpstr>1-bit Magnitude Comparator Circuit</vt:lpstr>
      <vt:lpstr>1-bit Magnitude Comparator Circuit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lovi raj gupta</dc:creator>
  <cp:lastModifiedBy>kumud.2804@outlook.com</cp:lastModifiedBy>
  <cp:revision>69</cp:revision>
  <dcterms:created xsi:type="dcterms:W3CDTF">2024-12-19T08:47:23Z</dcterms:created>
  <dcterms:modified xsi:type="dcterms:W3CDTF">2025-07-17T06:54:39Z</dcterms:modified>
</cp:coreProperties>
</file>

<file path=docProps/thumbnail.jpeg>
</file>